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97" r:id="rId1"/>
  </p:sldMasterIdLst>
  <p:notesMasterIdLst>
    <p:notesMasterId r:id="rId37"/>
  </p:notesMasterIdLst>
  <p:sldIdLst>
    <p:sldId id="256" r:id="rId2"/>
    <p:sldId id="806" r:id="rId3"/>
    <p:sldId id="807" r:id="rId4"/>
    <p:sldId id="810" r:id="rId5"/>
    <p:sldId id="812" r:id="rId6"/>
    <p:sldId id="646" r:id="rId7"/>
    <p:sldId id="647" r:id="rId8"/>
    <p:sldId id="813" r:id="rId9"/>
    <p:sldId id="814" r:id="rId10"/>
    <p:sldId id="619" r:id="rId11"/>
    <p:sldId id="649" r:id="rId12"/>
    <p:sldId id="815" r:id="rId13"/>
    <p:sldId id="817" r:id="rId14"/>
    <p:sldId id="816" r:id="rId15"/>
    <p:sldId id="818" r:id="rId16"/>
    <p:sldId id="432" r:id="rId17"/>
    <p:sldId id="819" r:id="rId18"/>
    <p:sldId id="821" r:id="rId19"/>
    <p:sldId id="822" r:id="rId20"/>
    <p:sldId id="823" r:id="rId21"/>
    <p:sldId id="825" r:id="rId22"/>
    <p:sldId id="826" r:id="rId23"/>
    <p:sldId id="827" r:id="rId24"/>
    <p:sldId id="828" r:id="rId25"/>
    <p:sldId id="831" r:id="rId26"/>
    <p:sldId id="832" r:id="rId27"/>
    <p:sldId id="833" r:id="rId28"/>
    <p:sldId id="834" r:id="rId29"/>
    <p:sldId id="835" r:id="rId30"/>
    <p:sldId id="836" r:id="rId31"/>
    <p:sldId id="839" r:id="rId32"/>
    <p:sldId id="840" r:id="rId33"/>
    <p:sldId id="837" r:id="rId34"/>
    <p:sldId id="838" r:id="rId35"/>
    <p:sldId id="29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60" autoAdjust="0"/>
    <p:restoredTop sz="74168"/>
  </p:normalViewPr>
  <p:slideViewPr>
    <p:cSldViewPr snapToGrid="0" snapToObjects="1">
      <p:cViewPr varScale="1">
        <p:scale>
          <a:sx n="69" d="100"/>
          <a:sy n="69" d="100"/>
        </p:scale>
        <p:origin x="90" y="1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D4C55-A11A-944F-800F-67F9718B3DD8}" type="datetimeFigureOut">
              <a:rPr lang="x-none" altLang="zh-CN" smtClean="0"/>
              <a:t>2021/6/3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FD0B9-7173-034B-9F02-A7D0EF5F01B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90111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03959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 0</a:t>
            </a: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2040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 0</a:t>
            </a: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3172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25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84913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41503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26656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60790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65852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45516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54105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67402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833807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78187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34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90076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35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74864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1544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69373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88458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69999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48799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 0</a:t>
            </a: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07723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 0</a:t>
            </a: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FD0B9-7173-034B-9F02-A7D0EF5F01B0}" type="slidenum">
              <a:rPr lang="x-none" smtClean="0"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2389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03DED63-EF21-A34A-A2AE-9450D99581DB}" type="datetimeFigureOut">
              <a:rPr lang="x-none" altLang="zh-CN" smtClean="0"/>
              <a:t>2021/6/3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80682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ED63-EF21-A34A-A2AE-9450D99581DB}" type="datetimeFigureOut">
              <a:rPr lang="x-none" altLang="zh-CN" smtClean="0"/>
              <a:t>2021/6/3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35366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3DED63-EF21-A34A-A2AE-9450D99581DB}" type="datetimeFigureOut">
              <a:rPr lang="x-none" altLang="zh-CN" smtClean="0"/>
              <a:t>2021/6/3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74207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3DED63-EF21-A34A-A2AE-9450D99581DB}" type="datetimeFigureOut">
              <a:rPr lang="x-none" altLang="zh-CN" smtClean="0"/>
              <a:t>2021/6/3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7233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3DED63-EF21-A34A-A2AE-9450D99581DB}" type="datetimeFigureOut">
              <a:rPr lang="x-none" altLang="zh-CN" smtClean="0"/>
              <a:t>2021/6/3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38408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ED63-EF21-A34A-A2AE-9450D99581DB}" type="datetimeFigureOut">
              <a:rPr lang="x-none" altLang="zh-CN" smtClean="0"/>
              <a:t>2021/6/3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84457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ED63-EF21-A34A-A2AE-9450D99581DB}" type="datetimeFigureOut">
              <a:rPr lang="x-none" altLang="zh-CN" smtClean="0"/>
              <a:t>2021/6/3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20314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ED63-EF21-A34A-A2AE-9450D99581DB}" type="datetimeFigureOut">
              <a:rPr lang="x-none" altLang="zh-CN" smtClean="0"/>
              <a:t>2021/6/3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302334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3DED63-EF21-A34A-A2AE-9450D99581DB}" type="datetimeFigureOut">
              <a:rPr lang="x-none" altLang="zh-CN" smtClean="0"/>
              <a:t>2021/6/3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15403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ED63-EF21-A34A-A2AE-9450D99581DB}" type="datetimeFigureOut">
              <a:rPr lang="x-none" altLang="zh-CN" smtClean="0"/>
              <a:t>2021/6/3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2680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3DED63-EF21-A34A-A2AE-9450D99581DB}" type="datetimeFigureOut">
              <a:rPr lang="x-none" altLang="zh-CN" smtClean="0"/>
              <a:t>2021/6/3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0942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ED63-EF21-A34A-A2AE-9450D99581DB}" type="datetimeFigureOut">
              <a:rPr lang="x-none" altLang="zh-CN" smtClean="0"/>
              <a:t>2021/6/3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5918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ED63-EF21-A34A-A2AE-9450D99581DB}" type="datetimeFigureOut">
              <a:rPr lang="x-none" altLang="zh-CN" smtClean="0"/>
              <a:t>2021/6/3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89601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ED63-EF21-A34A-A2AE-9450D99581DB}" type="datetimeFigureOut">
              <a:rPr lang="x-none" altLang="zh-CN" smtClean="0"/>
              <a:t>2021/6/3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0191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ED63-EF21-A34A-A2AE-9450D99581DB}" type="datetimeFigureOut">
              <a:rPr lang="x-none" altLang="zh-CN" smtClean="0"/>
              <a:t>2021/6/3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38153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ED63-EF21-A34A-A2AE-9450D99581DB}" type="datetimeFigureOut">
              <a:rPr lang="x-none" altLang="zh-CN" smtClean="0"/>
              <a:t>2021/6/3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28820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ED63-EF21-A34A-A2AE-9450D99581DB}" type="datetimeFigureOut">
              <a:rPr lang="x-none" altLang="zh-CN" smtClean="0"/>
              <a:t>2021/6/3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92051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DED63-EF21-A34A-A2AE-9450D99581DB}" type="datetimeFigureOut">
              <a:rPr lang="x-none" altLang="zh-CN" smtClean="0"/>
              <a:t>2021/6/3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AF049-5AE5-5F48-B692-A87BEA74221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8764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8" r:id="rId1"/>
    <p:sldLayoutId id="2147484599" r:id="rId2"/>
    <p:sldLayoutId id="2147484600" r:id="rId3"/>
    <p:sldLayoutId id="2147484601" r:id="rId4"/>
    <p:sldLayoutId id="2147484602" r:id="rId5"/>
    <p:sldLayoutId id="2147484603" r:id="rId6"/>
    <p:sldLayoutId id="2147484604" r:id="rId7"/>
    <p:sldLayoutId id="2147484605" r:id="rId8"/>
    <p:sldLayoutId id="2147484606" r:id="rId9"/>
    <p:sldLayoutId id="2147484607" r:id="rId10"/>
    <p:sldLayoutId id="2147484608" r:id="rId11"/>
    <p:sldLayoutId id="2147484609" r:id="rId12"/>
    <p:sldLayoutId id="2147484610" r:id="rId13"/>
    <p:sldLayoutId id="2147484611" r:id="rId14"/>
    <p:sldLayoutId id="2147484612" r:id="rId15"/>
    <p:sldLayoutId id="2147484613" r:id="rId16"/>
    <p:sldLayoutId id="214748461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51B2-A3DB-4248-BCDB-9025E76BB3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Sorting and selection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45FBC-EA16-A94C-A21F-33AF413E89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School of Artificial Intelligence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729128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</a:t>
            </a:r>
            <a:r>
              <a:rPr lang="zh-CN" altLang="en-US" dirty="0"/>
              <a:t>（堆）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FDD49-76D8-A448-BAB6-34FA3E8D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r>
              <a:rPr lang="en-US" dirty="0"/>
              <a:t>Heap: a binary tree that stores a collection of items at its positions</a:t>
            </a:r>
          </a:p>
          <a:p>
            <a:pPr lvl="1"/>
            <a:r>
              <a:rPr lang="en-US" dirty="0"/>
              <a:t>A relational property defined in terms of the way keys are stored in T</a:t>
            </a:r>
          </a:p>
          <a:p>
            <a:pPr lvl="1"/>
            <a:r>
              <a:rPr lang="en-US" dirty="0"/>
              <a:t>A structural property defined in terms of the shape of T itself</a:t>
            </a:r>
          </a:p>
          <a:p>
            <a:r>
              <a:rPr lang="en-US" dirty="0"/>
              <a:t>Relational property (</a:t>
            </a:r>
            <a:r>
              <a:rPr lang="en-US" b="1" dirty="0"/>
              <a:t>heap order property</a:t>
            </a:r>
            <a:r>
              <a:rPr lang="en-US" dirty="0"/>
              <a:t>): In a heap T, for every position p other than the root, the key stored at p is greater than or equal to the key stored at p’s parent</a:t>
            </a:r>
          </a:p>
          <a:p>
            <a:r>
              <a:rPr lang="en-US" dirty="0"/>
              <a:t>Structural property (</a:t>
            </a:r>
            <a:r>
              <a:rPr lang="en-US" b="1" dirty="0"/>
              <a:t>complete binary tree property</a:t>
            </a:r>
            <a:r>
              <a:rPr lang="en-US" dirty="0"/>
              <a:t>): A heap T with height h is a complete binary tree if levels 0, 1, 2, …, h-1 of T have the maximum number of nodes possible (level </a:t>
            </a:r>
            <a:r>
              <a:rPr lang="en-US" dirty="0" err="1"/>
              <a:t>i</a:t>
            </a:r>
            <a:r>
              <a:rPr lang="en-US" dirty="0"/>
              <a:t> has 2</a:t>
            </a:r>
            <a:r>
              <a:rPr lang="en-US" baseline="30000" dirty="0"/>
              <a:t>i</a:t>
            </a:r>
            <a:r>
              <a:rPr lang="en-US" dirty="0"/>
              <a:t> nodes, for 0&lt;= </a:t>
            </a:r>
            <a:r>
              <a:rPr lang="en-US" dirty="0" err="1"/>
              <a:t>i</a:t>
            </a:r>
            <a:r>
              <a:rPr lang="en-US" dirty="0"/>
              <a:t> &lt;= h-1) and the remaining nodes at level h reside in the </a:t>
            </a:r>
            <a:r>
              <a:rPr lang="en-US" dirty="0" err="1"/>
              <a:t>lfeftmost</a:t>
            </a:r>
            <a:r>
              <a:rPr lang="en-US" dirty="0"/>
              <a:t> possible positions at that level</a:t>
            </a:r>
          </a:p>
        </p:txBody>
      </p:sp>
    </p:spTree>
    <p:extLst>
      <p:ext uri="{BB962C8B-B14F-4D97-AF65-F5344CB8AC3E}">
        <p14:creationId xmlns:p14="http://schemas.microsoft.com/office/powerpoint/2010/main" val="2258874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FDD49-76D8-A448-BAB6-34FA3E8D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Implementing in-place heap-sort </a:t>
            </a:r>
            <a:r>
              <a:rPr lang="zh-CN" altLang="en-US" dirty="0"/>
              <a:t>（原地堆排序）</a:t>
            </a:r>
            <a:endParaRPr lang="en-US" altLang="zh-CN" dirty="0"/>
          </a:p>
          <a:p>
            <a:r>
              <a:rPr lang="en-US" dirty="0"/>
              <a:t>Need to modify the algorithm</a:t>
            </a:r>
          </a:p>
          <a:p>
            <a:r>
              <a:rPr lang="en-US" dirty="0"/>
              <a:t>Maximum-oriented heap: each position’s key being at least as large as its children. At any time during the execution, use the left portion of C, up to a certain index i-1, to store the entries of the heap, and the right portion of C, from </a:t>
            </a:r>
            <a:r>
              <a:rPr lang="en-US" dirty="0" err="1"/>
              <a:t>i</a:t>
            </a:r>
            <a:r>
              <a:rPr lang="en-US" dirty="0"/>
              <a:t> to n-1, to store the elements of the sequence</a:t>
            </a:r>
          </a:p>
          <a:p>
            <a:r>
              <a:rPr lang="en-US" dirty="0"/>
              <a:t>In the first phase of the algorithm, start with an empty heap and move the boundary between the heap and the sequence from left to right, one step at a time.</a:t>
            </a:r>
          </a:p>
          <a:p>
            <a:r>
              <a:rPr lang="en-US" dirty="0"/>
              <a:t>In the second phase of the algorithm, we start with an empty sequence and move the boundary between the heap and the sequence from right to left, one step at a time.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35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AA880-F3BB-4CC4-962A-C0428094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Merge Sort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38232B-9D40-4770-B44D-0798F059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Divide and conquer</a:t>
            </a:r>
          </a:p>
          <a:p>
            <a:pPr lvl="1"/>
            <a:r>
              <a:rPr lang="en-US" altLang="zh-CN" b="1" dirty="0"/>
              <a:t>Divide</a:t>
            </a:r>
            <a:r>
              <a:rPr lang="en-US" altLang="zh-CN" dirty="0"/>
              <a:t>: if the input size is smaller than a certain threshold, solve the problem directly. Otherwise, divide the input data into two or more disjoint subsets</a:t>
            </a:r>
          </a:p>
          <a:p>
            <a:pPr lvl="1"/>
            <a:r>
              <a:rPr lang="en-US" altLang="zh-CN" b="1" dirty="0"/>
              <a:t>Conquer</a:t>
            </a:r>
            <a:r>
              <a:rPr lang="en-US" altLang="zh-CN" dirty="0"/>
              <a:t>: recursively solve the sub-problems associated with the subsets</a:t>
            </a:r>
          </a:p>
          <a:p>
            <a:pPr lvl="1"/>
            <a:r>
              <a:rPr lang="en-US" altLang="zh-CN" b="1" dirty="0"/>
              <a:t>Combine</a:t>
            </a:r>
            <a:r>
              <a:rPr lang="en-US" altLang="zh-CN" dirty="0"/>
              <a:t>: take the solutions to the sub-problems and merge them into a solution to the original problem</a:t>
            </a:r>
          </a:p>
        </p:txBody>
      </p:sp>
    </p:spTree>
    <p:extLst>
      <p:ext uri="{BB962C8B-B14F-4D97-AF65-F5344CB8AC3E}">
        <p14:creationId xmlns:p14="http://schemas.microsoft.com/office/powerpoint/2010/main" val="4072530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AA880-F3BB-4CC4-962A-C0428094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Merge Sort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38232B-9D40-4770-B44D-0798F059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Divide and conquer for sorting</a:t>
            </a:r>
          </a:p>
          <a:p>
            <a:pPr lvl="1"/>
            <a:r>
              <a:rPr lang="en-US" altLang="zh-CN" b="1" dirty="0"/>
              <a:t>Divide</a:t>
            </a:r>
            <a:r>
              <a:rPr lang="en-US" altLang="zh-CN" dirty="0"/>
              <a:t>: if S has zero or one element, return S. Otherwise, remove all the elements from S and put them into two sequences, S1 and S2, each containing half of the elements of S</a:t>
            </a:r>
          </a:p>
          <a:p>
            <a:pPr lvl="1"/>
            <a:r>
              <a:rPr lang="en-US" altLang="zh-CN" b="1" dirty="0"/>
              <a:t>Conquer</a:t>
            </a:r>
            <a:r>
              <a:rPr lang="en-US" altLang="zh-CN" dirty="0"/>
              <a:t>: recursively sort sequence S1 and S2</a:t>
            </a:r>
          </a:p>
          <a:p>
            <a:pPr lvl="1"/>
            <a:r>
              <a:rPr lang="en-US" altLang="zh-CN" b="1" dirty="0"/>
              <a:t>Combine</a:t>
            </a:r>
            <a:r>
              <a:rPr lang="en-US" altLang="zh-CN" dirty="0"/>
              <a:t>: put back the elements into S by merging the sorted sequences S1 and S2 into a sorted sequence</a:t>
            </a:r>
          </a:p>
        </p:txBody>
      </p:sp>
    </p:spTree>
    <p:extLst>
      <p:ext uri="{BB962C8B-B14F-4D97-AF65-F5344CB8AC3E}">
        <p14:creationId xmlns:p14="http://schemas.microsoft.com/office/powerpoint/2010/main" val="2616687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AA880-F3BB-4CC4-962A-C0428094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Merge Sort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38232B-9D40-4770-B44D-0798F059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Merge sort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2BB2E7-666D-4D57-A2C9-C30881071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793532"/>
            <a:ext cx="5296639" cy="27626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5F47FD-F12F-4838-B7B5-6AE788750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582" y="3624747"/>
            <a:ext cx="7990835" cy="313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73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AA880-F3BB-4CC4-962A-C0428094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Merge Sort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38232B-9D40-4770-B44D-0798F059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Merge sort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8EEB0E-7902-476A-A0BC-5ACB9122F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16" y="2339461"/>
            <a:ext cx="7116168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84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Merge sort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FDD49-76D8-A448-BAB6-34FA3E8D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r>
              <a:rPr lang="en-US" dirty="0" err="1"/>
              <a:t>merge_sort</a:t>
            </a:r>
            <a:r>
              <a:rPr lang="en-US" dirty="0"/>
              <a:t>(A[1..n])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n = 1, done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recursively sort A[1..n//2], A[n//2+1..n]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Merge the two sorted list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x-none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44" y="2931604"/>
            <a:ext cx="5772956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6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 Sort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FDD49-76D8-A448-BAB6-34FA3E8D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7876764" cy="4024125"/>
          </a:xfrm>
        </p:spPr>
        <p:txBody>
          <a:bodyPr>
            <a:normAutofit/>
          </a:bodyPr>
          <a:lstStyle/>
          <a:p>
            <a:r>
              <a:rPr lang="en-US" b="1" dirty="0"/>
              <a:t>Divide</a:t>
            </a:r>
            <a:r>
              <a:rPr lang="en-US" dirty="0"/>
              <a:t>: if S has at least two elements, select a specific element x from S, which is called the pivot(</a:t>
            </a:r>
            <a:r>
              <a:rPr lang="zh-CN" altLang="en-US" dirty="0"/>
              <a:t>枢纽</a:t>
            </a:r>
            <a:r>
              <a:rPr lang="en-US" dirty="0"/>
              <a:t>). </a:t>
            </a:r>
            <a:r>
              <a:rPr lang="en-US" u="sng" dirty="0"/>
              <a:t>The common practice is to choose the last element of S</a:t>
            </a:r>
            <a:r>
              <a:rPr lang="en-US" dirty="0"/>
              <a:t>. Remove all the elements from S and put them into three sequences:</a:t>
            </a:r>
          </a:p>
          <a:p>
            <a:pPr lvl="1"/>
            <a:r>
              <a:rPr lang="en-US" dirty="0"/>
              <a:t>L, storing elements in S less than x</a:t>
            </a:r>
          </a:p>
          <a:p>
            <a:pPr lvl="1"/>
            <a:r>
              <a:rPr lang="en-US" dirty="0"/>
              <a:t>E, storing elements in S equal to x</a:t>
            </a:r>
          </a:p>
          <a:p>
            <a:pPr lvl="1"/>
            <a:r>
              <a:rPr lang="en-US" dirty="0"/>
              <a:t>G, storing elements in S greater than x</a:t>
            </a:r>
          </a:p>
          <a:p>
            <a:r>
              <a:rPr lang="en-US" b="1" dirty="0"/>
              <a:t>Conquer</a:t>
            </a:r>
            <a:r>
              <a:rPr lang="en-US" dirty="0"/>
              <a:t>: recursively sort sequences L and G</a:t>
            </a:r>
          </a:p>
          <a:p>
            <a:r>
              <a:rPr lang="en-US" b="1" dirty="0"/>
              <a:t>Combine</a:t>
            </a:r>
            <a:r>
              <a:rPr lang="en-US" dirty="0"/>
              <a:t>: Put back the elements into S in order by first inserting the elements of L, then E, then G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x-none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539E4F-CA5A-4DAC-9170-D998D3AA7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564" y="2515698"/>
            <a:ext cx="2943636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22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 Sort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FDD49-76D8-A448-BAB6-34FA3E8D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10144"/>
            <a:ext cx="4407244" cy="470854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Height of the quick-sort tree: linear in the worst case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For an already-sorted sequence of n elements</a:t>
            </a:r>
          </a:p>
          <a:p>
            <a:pPr lvl="1"/>
            <a:r>
              <a:rPr lang="en-US" dirty="0"/>
              <a:t>Height = n-1</a:t>
            </a:r>
          </a:p>
          <a:p>
            <a:r>
              <a:rPr lang="en-US" altLang="zh-CN" dirty="0"/>
              <a:t>Running time: </a:t>
            </a:r>
          </a:p>
          <a:p>
            <a:pPr lvl="1"/>
            <a:r>
              <a:rPr lang="en-US" dirty="0"/>
              <a:t>Worst case: O(n</a:t>
            </a:r>
            <a:r>
              <a:rPr lang="en-US" baseline="30000" dirty="0"/>
              <a:t>2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Best case: O(n log n)</a:t>
            </a:r>
          </a:p>
          <a:p>
            <a:r>
              <a:rPr lang="en-US" altLang="zh-CN" dirty="0"/>
              <a:t>Selection of Pivot: last element of S</a:t>
            </a:r>
          </a:p>
          <a:p>
            <a:r>
              <a:rPr lang="en-US" dirty="0"/>
              <a:t>Improved selection method: pick Pivot at random in S</a:t>
            </a:r>
          </a:p>
          <a:p>
            <a:pPr lvl="1"/>
            <a:r>
              <a:rPr lang="en-US" dirty="0"/>
              <a:t>Expected running time: O(n log n)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x-none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9DF854-7828-4E82-ABA5-B7752529D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044" y="0"/>
            <a:ext cx="7098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6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Sorting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FDD49-76D8-A448-BAB6-34FA3E8D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r>
              <a:rPr lang="en-US" dirty="0"/>
              <a:t>O(n log n) algorithms: merge sort, quick sort and heap-sort</a:t>
            </a:r>
          </a:p>
          <a:p>
            <a:r>
              <a:rPr lang="en-US" dirty="0"/>
              <a:t>Can algorithms do better than O(n log n)?</a:t>
            </a:r>
          </a:p>
          <a:p>
            <a:r>
              <a:rPr lang="en-US" dirty="0"/>
              <a:t>Comparison model:</a:t>
            </a:r>
          </a:p>
          <a:p>
            <a:pPr lvl="1"/>
            <a:r>
              <a:rPr lang="en-US" dirty="0"/>
              <a:t>All input items are black boxes</a:t>
            </a:r>
          </a:p>
          <a:p>
            <a:pPr lvl="1"/>
            <a:r>
              <a:rPr lang="en-US" dirty="0"/>
              <a:t>Only operations allowed are comparisons (&lt;, &lt;=, &gt;, &gt;=, ==)</a:t>
            </a:r>
          </a:p>
          <a:p>
            <a:pPr lvl="1"/>
            <a:r>
              <a:rPr lang="en-US" dirty="0"/>
              <a:t>Time cost = #comparisons</a:t>
            </a:r>
          </a:p>
          <a:p>
            <a:r>
              <a:rPr lang="en-US" dirty="0"/>
              <a:t>Prove: O(log n) time to search and O(n log n) time to sort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870520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 on </a:t>
            </a:r>
            <a:br>
              <a:rPr lang="en-US" dirty="0"/>
            </a:br>
            <a:r>
              <a:rPr lang="en-US" dirty="0"/>
              <a:t>DS&amp;A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FDD49-76D8-A448-BAB6-34FA3E8D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10820399" cy="4024125"/>
          </a:xfrm>
        </p:spPr>
        <p:txBody>
          <a:bodyPr>
            <a:normAutofit/>
          </a:bodyPr>
          <a:lstStyle/>
          <a:p>
            <a:r>
              <a:rPr lang="en-US" altLang="zh-CN" dirty="0"/>
              <a:t>Sorting algorithms</a:t>
            </a:r>
          </a:p>
          <a:p>
            <a:pPr lvl="1"/>
            <a:r>
              <a:rPr lang="en-US" altLang="zh-CN" dirty="0"/>
              <a:t>Insertion-sort</a:t>
            </a:r>
          </a:p>
          <a:p>
            <a:pPr lvl="1"/>
            <a:r>
              <a:rPr lang="en-US" altLang="zh-CN" dirty="0"/>
              <a:t>Selection-sort</a:t>
            </a:r>
          </a:p>
          <a:p>
            <a:pPr lvl="1"/>
            <a:r>
              <a:rPr lang="en-US" altLang="zh-CN" dirty="0"/>
              <a:t>Bubble-sort</a:t>
            </a:r>
          </a:p>
          <a:p>
            <a:pPr lvl="1"/>
            <a:r>
              <a:rPr lang="en-US" altLang="zh-CN" dirty="0"/>
              <a:t>Heap-sort</a:t>
            </a:r>
          </a:p>
          <a:p>
            <a:pPr lvl="1"/>
            <a:r>
              <a:rPr lang="en-US" altLang="zh-CN" dirty="0"/>
              <a:t>Merge-sort</a:t>
            </a:r>
          </a:p>
          <a:p>
            <a:pPr lvl="1"/>
            <a:r>
              <a:rPr lang="en-US" altLang="zh-CN" dirty="0"/>
              <a:t>Quick-sort</a:t>
            </a:r>
          </a:p>
        </p:txBody>
      </p:sp>
    </p:spTree>
    <p:extLst>
      <p:ext uri="{BB962C8B-B14F-4D97-AF65-F5344CB8AC3E}">
        <p14:creationId xmlns:p14="http://schemas.microsoft.com/office/powerpoint/2010/main" val="235831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BBFF3-9EAA-4A15-A10C-F40AB387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Decision tree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1993C-291D-406F-9BD6-799259E9A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4618664" cy="4024125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Decision tree: any comparison algorithm can be viewed as a tree of </a:t>
            </a:r>
          </a:p>
          <a:p>
            <a:pPr lvl="1"/>
            <a:r>
              <a:rPr lang="en-US" altLang="zh-CN" dirty="0"/>
              <a:t>all possible comparisons </a:t>
            </a:r>
          </a:p>
          <a:p>
            <a:pPr lvl="1"/>
            <a:r>
              <a:rPr lang="en-US" altLang="zh-CN" dirty="0"/>
              <a:t>their outcomes, and </a:t>
            </a:r>
          </a:p>
          <a:p>
            <a:pPr lvl="1"/>
            <a:r>
              <a:rPr lang="en-US" altLang="zh-CN" dirty="0"/>
              <a:t>Their resulting answer</a:t>
            </a:r>
          </a:p>
          <a:p>
            <a:pPr lvl="1"/>
            <a:r>
              <a:rPr lang="en-US" altLang="zh-CN" dirty="0"/>
              <a:t>For any particular n (size of problem)</a:t>
            </a:r>
          </a:p>
          <a:p>
            <a:r>
              <a:rPr lang="en-US" altLang="zh-CN" dirty="0"/>
              <a:t>Binary search for n = 3</a:t>
            </a:r>
          </a:p>
          <a:p>
            <a:pPr lvl="1"/>
            <a:r>
              <a:rPr lang="en-US" altLang="zh-CN" dirty="0"/>
              <a:t>Internal node: binary decision</a:t>
            </a:r>
          </a:p>
          <a:p>
            <a:pPr lvl="1"/>
            <a:r>
              <a:rPr lang="en-US" altLang="zh-CN" dirty="0"/>
              <a:t>Leaf: output (algorithm is done)</a:t>
            </a:r>
          </a:p>
          <a:p>
            <a:pPr lvl="1"/>
            <a:r>
              <a:rPr lang="en-US" altLang="zh-CN" dirty="0"/>
              <a:t>Root-to-leaf: algorithm execution</a:t>
            </a:r>
          </a:p>
          <a:p>
            <a:pPr lvl="1"/>
            <a:r>
              <a:rPr lang="en-US" altLang="zh-CN" dirty="0"/>
              <a:t>Depth: running time</a:t>
            </a:r>
          </a:p>
          <a:p>
            <a:pPr lvl="1"/>
            <a:r>
              <a:rPr lang="en-US" altLang="zh-CN" dirty="0"/>
              <a:t>Height of tree: worst-case running time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5CFF63-B82D-4BB6-B3C6-A116D8450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464" y="3049173"/>
            <a:ext cx="6887536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45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BBFF3-9EAA-4A15-A10C-F40AB387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 lower bound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1993C-291D-406F-9BD6-799259E9A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4618664" cy="4024125"/>
          </a:xfrm>
        </p:spPr>
        <p:txBody>
          <a:bodyPr>
            <a:normAutofit/>
          </a:bodyPr>
          <a:lstStyle/>
          <a:p>
            <a:r>
              <a:rPr lang="en-US" altLang="zh-CN" dirty="0"/>
              <a:t>N preprocessed items</a:t>
            </a:r>
          </a:p>
          <a:p>
            <a:r>
              <a:rPr lang="en-US" altLang="zh-CN" dirty="0"/>
              <a:t>Finding a given item among them in comparison model requires </a:t>
            </a:r>
            <a:r>
              <a:rPr lang="el-GR" altLang="zh-CN" dirty="0"/>
              <a:t>Ω</a:t>
            </a:r>
            <a:r>
              <a:rPr lang="en-US" altLang="zh-CN" dirty="0"/>
              <a:t>(log n) in worst case</a:t>
            </a:r>
          </a:p>
          <a:p>
            <a:pPr lvl="1"/>
            <a:r>
              <a:rPr lang="en-US" altLang="zh-CN" dirty="0"/>
              <a:t>Why?</a:t>
            </a:r>
          </a:p>
          <a:p>
            <a:r>
              <a:rPr lang="en-US" altLang="zh-CN" dirty="0"/>
              <a:t>Decision tree is binary, and therefore must have at least n leaves for each answer</a:t>
            </a:r>
          </a:p>
          <a:p>
            <a:pPr lvl="1"/>
            <a:r>
              <a:rPr lang="en-US" altLang="zh-CN" dirty="0"/>
              <a:t>Height &gt;= log 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5CFF63-B82D-4BB6-B3C6-A116D8450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464" y="3049173"/>
            <a:ext cx="6887536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63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BBFF3-9EAA-4A15-A10C-F40AB387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Sorting lower bound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1993C-291D-406F-9BD6-799259E9A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4618664" cy="4024125"/>
          </a:xfrm>
        </p:spPr>
        <p:txBody>
          <a:bodyPr>
            <a:normAutofit/>
          </a:bodyPr>
          <a:lstStyle/>
          <a:p>
            <a:r>
              <a:rPr lang="en-US" altLang="zh-CN" dirty="0"/>
              <a:t>N preprocessed items</a:t>
            </a:r>
          </a:p>
          <a:p>
            <a:r>
              <a:rPr lang="en-US" altLang="zh-CN" dirty="0"/>
              <a:t>Finding a given item among them in comparison model requires </a:t>
            </a:r>
            <a:r>
              <a:rPr lang="el-GR" altLang="zh-CN" dirty="0"/>
              <a:t>Ω</a:t>
            </a:r>
            <a:r>
              <a:rPr lang="en-US" altLang="zh-CN" dirty="0"/>
              <a:t>(n log n) in worst case</a:t>
            </a:r>
          </a:p>
          <a:p>
            <a:pPr lvl="1"/>
            <a:r>
              <a:rPr lang="en-US" altLang="zh-CN" dirty="0"/>
              <a:t>Why?</a:t>
            </a:r>
          </a:p>
          <a:p>
            <a:r>
              <a:rPr lang="en-US" altLang="zh-CN" dirty="0"/>
              <a:t>Decision tree is binary</a:t>
            </a:r>
          </a:p>
          <a:p>
            <a:r>
              <a:rPr lang="en-US" altLang="zh-CN" dirty="0"/>
              <a:t># leaves &gt;= # possible answers</a:t>
            </a:r>
          </a:p>
          <a:p>
            <a:r>
              <a:rPr lang="en-US" altLang="zh-CN" dirty="0"/>
              <a:t>Possible answers?</a:t>
            </a:r>
          </a:p>
          <a:p>
            <a:pPr lvl="1"/>
            <a:r>
              <a:rPr lang="en-US" altLang="zh-CN" dirty="0"/>
              <a:t>n!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5CFF63-B82D-4BB6-B3C6-A116D8450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464" y="3049173"/>
            <a:ext cx="6887536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87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BBFF3-9EAA-4A15-A10C-F40AB387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time sorting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1993C-291D-406F-9BD6-799259E9A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r>
              <a:rPr lang="en-US" altLang="zh-CN" dirty="0"/>
              <a:t>Sorting: </a:t>
            </a:r>
            <a:r>
              <a:rPr lang="el-GR" altLang="zh-CN" dirty="0"/>
              <a:t>Ω</a:t>
            </a:r>
            <a:r>
              <a:rPr lang="en-US" altLang="zh-CN" dirty="0"/>
              <a:t>(n log n) worst case to sort an n-element sequence with comparison based sorting algorithm</a:t>
            </a:r>
          </a:p>
          <a:p>
            <a:r>
              <a:rPr lang="en-US" altLang="zh-CN" dirty="0"/>
              <a:t>Are there any algorithms that run asymptotically faster than O(n log n) time?</a:t>
            </a:r>
          </a:p>
          <a:p>
            <a:pPr lvl="1"/>
            <a:r>
              <a:rPr lang="en-US" altLang="zh-CN" dirty="0"/>
              <a:t>Yes</a:t>
            </a:r>
          </a:p>
          <a:p>
            <a:pPr lvl="1"/>
            <a:r>
              <a:rPr lang="en-US" altLang="zh-CN" dirty="0"/>
              <a:t>But there are special assumptions about the input sequence</a:t>
            </a:r>
          </a:p>
          <a:p>
            <a:r>
              <a:rPr lang="en-US" altLang="zh-CN" dirty="0"/>
              <a:t>Assumption: </a:t>
            </a:r>
          </a:p>
          <a:p>
            <a:pPr lvl="1"/>
            <a:r>
              <a:rPr lang="en-US" altLang="zh-CN" dirty="0"/>
              <a:t>Keys to be sorted are integers </a:t>
            </a:r>
          </a:p>
          <a:p>
            <a:pPr lvl="1"/>
            <a:r>
              <a:rPr lang="en-US" altLang="zh-CN" dirty="0"/>
              <a:t>Keys are in range [0, N-1] where N &gt;= 2</a:t>
            </a:r>
          </a:p>
          <a:p>
            <a:pPr lvl="1"/>
            <a:r>
              <a:rPr lang="en-US" altLang="zh-CN" dirty="0"/>
              <a:t>Keys fit in a word (supported by your computer)</a:t>
            </a:r>
          </a:p>
          <a:p>
            <a:pPr lvl="1"/>
            <a:r>
              <a:rPr lang="en-US" altLang="zh-CN" dirty="0"/>
              <a:t>For k not too big, can sort in O(n) time</a:t>
            </a:r>
          </a:p>
          <a:p>
            <a:pPr lvl="1"/>
            <a:r>
              <a:rPr lang="en-US" altLang="zh-CN" dirty="0"/>
              <a:t>Otherwise: O(n*sqrt(log </a:t>
            </a:r>
            <a:r>
              <a:rPr lang="en-US" altLang="zh-CN" dirty="0" err="1"/>
              <a:t>log</a:t>
            </a:r>
            <a:r>
              <a:rPr lang="en-US" altLang="zh-CN" dirty="0"/>
              <a:t> n))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0971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E3F03-FD34-48EB-BDBE-B3C569B5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time sorting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DB1CE7-BFFA-4754-9569-6646B097D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742709" cy="402412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Counting sort</a:t>
            </a:r>
          </a:p>
          <a:p>
            <a:pPr marL="457200" lvl="1" indent="0">
              <a:buNone/>
            </a:pPr>
            <a:r>
              <a:rPr lang="en-US" altLang="zh-CN" sz="1600" dirty="0"/>
              <a:t>L = array of k empty lists</a:t>
            </a:r>
          </a:p>
          <a:p>
            <a:pPr marL="457200" lvl="1" indent="0">
              <a:buNone/>
            </a:pPr>
            <a:r>
              <a:rPr lang="en-US" altLang="zh-CN" sz="1600" dirty="0"/>
              <a:t>For j in range n:</a:t>
            </a:r>
          </a:p>
          <a:p>
            <a:pPr marL="914400" lvl="2" indent="0">
              <a:buNone/>
            </a:pPr>
            <a:r>
              <a:rPr lang="en-US" altLang="zh-CN" sz="1600" dirty="0"/>
              <a:t>L[key(A[j])].append(A[j])</a:t>
            </a:r>
          </a:p>
          <a:p>
            <a:pPr marL="457200" lvl="1" indent="0">
              <a:buNone/>
            </a:pPr>
            <a:r>
              <a:rPr lang="en-US" altLang="zh-CN" sz="1600" dirty="0"/>
              <a:t>Output = []</a:t>
            </a:r>
          </a:p>
          <a:p>
            <a:pPr marL="457200" lvl="1" indent="0">
              <a:buNone/>
            </a:pPr>
            <a:r>
              <a:rPr lang="en-US" altLang="zh-CN" sz="1600" dirty="0"/>
              <a:t>For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in range k:</a:t>
            </a:r>
          </a:p>
          <a:p>
            <a:pPr marL="914400" lvl="2" indent="0">
              <a:buNone/>
            </a:pPr>
            <a:r>
              <a:rPr lang="en-US" altLang="zh-CN" sz="1600" dirty="0" err="1"/>
              <a:t>Output.extend</a:t>
            </a:r>
            <a:r>
              <a:rPr lang="en-US" altLang="zh-CN" sz="1600" dirty="0"/>
              <a:t>(L[</a:t>
            </a:r>
            <a:r>
              <a:rPr lang="en-US" altLang="zh-CN" sz="1600" dirty="0" err="1"/>
              <a:t>i</a:t>
            </a:r>
            <a:r>
              <a:rPr lang="en-US" altLang="zh-CN" sz="1600" dirty="0"/>
              <a:t>])</a:t>
            </a:r>
          </a:p>
          <a:p>
            <a:pPr marL="685800" lvl="3">
              <a:spcBef>
                <a:spcPts val="1000"/>
              </a:spcBef>
            </a:pPr>
            <a:r>
              <a:rPr lang="en-US" altLang="zh-CN" sz="2000" dirty="0"/>
              <a:t>Time: O(n + k)</a:t>
            </a:r>
          </a:p>
          <a:p>
            <a:pPr marL="685800" lvl="3">
              <a:spcBef>
                <a:spcPts val="1000"/>
              </a:spcBef>
            </a:pPr>
            <a:r>
              <a:rPr lang="en-US" altLang="zh-CN" sz="2000" dirty="0"/>
              <a:t>Count key occurrences using RAM output &lt;count&gt; copies of each key in order</a:t>
            </a:r>
          </a:p>
          <a:p>
            <a:pPr marL="685800" lvl="3">
              <a:spcBef>
                <a:spcPts val="1000"/>
              </a:spcBef>
            </a:pPr>
            <a:r>
              <a:rPr lang="en-US" altLang="zh-CN" sz="2000" dirty="0"/>
              <a:t>But item is more than just a key</a:t>
            </a:r>
          </a:p>
          <a:p>
            <a:pPr marL="914400" lvl="2" indent="0">
              <a:buNone/>
            </a:pPr>
            <a:r>
              <a:rPr lang="en-US" altLang="zh-CN" sz="1600" dirty="0"/>
              <a:t>	</a:t>
            </a:r>
            <a:endParaRPr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838477F-B1C0-48A5-AE96-001DD132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74049"/>
            <a:ext cx="5932364" cy="326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60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BBFF3-9EAA-4A15-A10C-F40AB387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time sorting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1993C-291D-406F-9BD6-799259E9A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341289" cy="4024125"/>
          </a:xfrm>
        </p:spPr>
        <p:txBody>
          <a:bodyPr>
            <a:normAutofit/>
          </a:bodyPr>
          <a:lstStyle/>
          <a:p>
            <a:r>
              <a:rPr lang="en-US" altLang="zh-CN" dirty="0"/>
              <a:t>Bucket sort</a:t>
            </a:r>
          </a:p>
          <a:p>
            <a:pPr lvl="1"/>
            <a:r>
              <a:rPr lang="en-US" altLang="zh-CN" dirty="0"/>
              <a:t>Sequence S of n entries</a:t>
            </a:r>
          </a:p>
          <a:p>
            <a:pPr lvl="1"/>
            <a:r>
              <a:rPr lang="en-US" altLang="zh-CN" dirty="0"/>
              <a:t>Keys are integers in [0, N-1], N&gt;=2</a:t>
            </a:r>
          </a:p>
          <a:p>
            <a:pPr lvl="1"/>
            <a:r>
              <a:rPr lang="en-US" altLang="zh-CN" dirty="0"/>
              <a:t>It is possible to sort S in O(</a:t>
            </a:r>
            <a:r>
              <a:rPr lang="en-US" altLang="zh-CN" dirty="0" err="1"/>
              <a:t>n+N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O(n) if N is O(n)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A2DFDB-C06F-46CA-B14F-787CEB3CF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23670"/>
            <a:ext cx="5980038" cy="25659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43E617-3D3F-4F1E-9DFC-8B09884A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306" y="4206621"/>
            <a:ext cx="2962275" cy="12477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5AF3BA-6FD9-49E4-91F6-0707DA00D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5306" y="5610225"/>
            <a:ext cx="29622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47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BBFF3-9EAA-4A15-A10C-F40AB387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time sorting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1993C-291D-406F-9BD6-799259E9A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r>
              <a:rPr lang="en-US" altLang="zh-CN" dirty="0"/>
              <a:t>Radix sort</a:t>
            </a:r>
          </a:p>
          <a:p>
            <a:r>
              <a:rPr lang="en-US" altLang="zh-CN" dirty="0"/>
              <a:t>Stable sorting</a:t>
            </a:r>
          </a:p>
          <a:p>
            <a:pPr lvl="1"/>
            <a:r>
              <a:rPr lang="en-US" altLang="zh-CN" dirty="0"/>
              <a:t>S = ((k0, v0), …, (kn-1, vn-1))</a:t>
            </a:r>
          </a:p>
          <a:p>
            <a:pPr lvl="1"/>
            <a:r>
              <a:rPr lang="en-US" altLang="zh-CN" dirty="0"/>
              <a:t>A sorting algorithm is stable if any two entries (</a:t>
            </a:r>
            <a:r>
              <a:rPr lang="en-US" altLang="zh-CN" dirty="0" err="1"/>
              <a:t>ki</a:t>
            </a:r>
            <a:r>
              <a:rPr lang="en-US" altLang="zh-CN" dirty="0"/>
              <a:t>, vi) and (</a:t>
            </a:r>
            <a:r>
              <a:rPr lang="en-US" altLang="zh-CN" dirty="0" err="1"/>
              <a:t>kj</a:t>
            </a:r>
            <a:r>
              <a:rPr lang="en-US" altLang="zh-CN" dirty="0"/>
              <a:t>, </a:t>
            </a:r>
            <a:r>
              <a:rPr lang="en-US" altLang="zh-CN" dirty="0" err="1"/>
              <a:t>vj</a:t>
            </a:r>
            <a:r>
              <a:rPr lang="en-US" altLang="zh-CN" dirty="0"/>
              <a:t>) of S</a:t>
            </a:r>
          </a:p>
          <a:p>
            <a:pPr lvl="1"/>
            <a:r>
              <a:rPr lang="en-US" altLang="zh-CN" dirty="0"/>
              <a:t>When </a:t>
            </a:r>
            <a:r>
              <a:rPr lang="en-US" altLang="zh-CN" dirty="0" err="1"/>
              <a:t>ki</a:t>
            </a:r>
            <a:r>
              <a:rPr lang="en-US" altLang="zh-CN" dirty="0"/>
              <a:t> = </a:t>
            </a:r>
            <a:r>
              <a:rPr lang="en-US" altLang="zh-CN" dirty="0" err="1"/>
              <a:t>kj</a:t>
            </a:r>
            <a:r>
              <a:rPr lang="en-US" altLang="zh-CN" dirty="0"/>
              <a:t> and (</a:t>
            </a:r>
            <a:r>
              <a:rPr lang="en-US" altLang="zh-CN" dirty="0" err="1"/>
              <a:t>ki</a:t>
            </a:r>
            <a:r>
              <a:rPr lang="en-US" altLang="zh-CN" dirty="0"/>
              <a:t>, vi) precedes (</a:t>
            </a:r>
            <a:r>
              <a:rPr lang="en-US" altLang="zh-CN" dirty="0" err="1"/>
              <a:t>kj</a:t>
            </a:r>
            <a:r>
              <a:rPr lang="en-US" altLang="zh-CN" dirty="0"/>
              <a:t>, </a:t>
            </a:r>
            <a:r>
              <a:rPr lang="en-US" altLang="zh-CN" dirty="0" err="1"/>
              <a:t>vj</a:t>
            </a:r>
            <a:r>
              <a:rPr lang="en-US" altLang="zh-CN" dirty="0"/>
              <a:t>) before sorting</a:t>
            </a:r>
          </a:p>
          <a:p>
            <a:pPr lvl="1"/>
            <a:r>
              <a:rPr lang="en-US" altLang="zh-CN" dirty="0"/>
              <a:t>(</a:t>
            </a:r>
            <a:r>
              <a:rPr lang="en-US" altLang="zh-CN" dirty="0" err="1"/>
              <a:t>ki</a:t>
            </a:r>
            <a:r>
              <a:rPr lang="en-US" altLang="zh-CN" dirty="0"/>
              <a:t>, vi) precedes (</a:t>
            </a:r>
            <a:r>
              <a:rPr lang="en-US" altLang="zh-CN" dirty="0" err="1"/>
              <a:t>kj</a:t>
            </a:r>
            <a:r>
              <a:rPr lang="en-US" altLang="zh-CN" dirty="0"/>
              <a:t>, </a:t>
            </a:r>
            <a:r>
              <a:rPr lang="en-US" altLang="zh-CN" dirty="0" err="1"/>
              <a:t>vj</a:t>
            </a:r>
            <a:r>
              <a:rPr lang="en-US" altLang="zh-CN" dirty="0"/>
              <a:t>) after sorting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08DE8E-F062-48C6-A9D9-183308EC7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27" y="4476726"/>
            <a:ext cx="5039428" cy="3429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ADF6BA-A7E9-412C-987C-F9CAA3D72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27" y="4946442"/>
            <a:ext cx="5125165" cy="4001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849541-977D-4DB4-B341-0C23209DF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27" y="5473316"/>
            <a:ext cx="5182323" cy="4096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4FA614-2554-443E-848E-DC3537BAE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27" y="6034080"/>
            <a:ext cx="5115639" cy="3524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2A1964-3061-4FB6-9E29-49622350F8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300" y="6507255"/>
            <a:ext cx="519185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80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BBFF3-9EAA-4A15-A10C-F40AB387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time sorting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1993C-291D-406F-9BD6-799259E9A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410200" cy="402412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Radix sort</a:t>
            </a:r>
          </a:p>
          <a:p>
            <a:pPr lvl="1"/>
            <a:r>
              <a:rPr lang="en-US" altLang="zh-CN" dirty="0"/>
              <a:t>Imagine each integer as base b</a:t>
            </a:r>
          </a:p>
          <a:p>
            <a:pPr lvl="1"/>
            <a:r>
              <a:rPr lang="en-US" altLang="zh-CN" dirty="0"/>
              <a:t># digits = d = </a:t>
            </a:r>
            <a:r>
              <a:rPr lang="en-US" altLang="zh-CN" dirty="0" err="1"/>
              <a:t>log</a:t>
            </a:r>
            <a:r>
              <a:rPr lang="en-US" altLang="zh-CN" baseline="-25000" dirty="0" err="1"/>
              <a:t>b</a:t>
            </a:r>
            <a:r>
              <a:rPr lang="en-US" altLang="zh-CN" dirty="0" err="1"/>
              <a:t>k</a:t>
            </a:r>
            <a:r>
              <a:rPr lang="en-US" altLang="zh-CN" dirty="0"/>
              <a:t> + 1</a:t>
            </a:r>
          </a:p>
          <a:p>
            <a:pPr lvl="1"/>
            <a:r>
              <a:rPr lang="en-US" altLang="zh-CN" dirty="0"/>
              <a:t>Sort integers by least significant digit</a:t>
            </a:r>
          </a:p>
          <a:p>
            <a:pPr lvl="1"/>
            <a:r>
              <a:rPr lang="en-US" altLang="zh-CN" dirty="0"/>
              <a:t>…</a:t>
            </a:r>
          </a:p>
          <a:p>
            <a:pPr lvl="1"/>
            <a:r>
              <a:rPr lang="en-US" altLang="zh-CN" dirty="0"/>
              <a:t>Sort by most significant digit</a:t>
            </a:r>
          </a:p>
          <a:p>
            <a:r>
              <a:rPr lang="en-US" altLang="zh-CN" dirty="0"/>
              <a:t>Sort using counting sort</a:t>
            </a:r>
          </a:p>
          <a:p>
            <a:pPr lvl="1"/>
            <a:r>
              <a:rPr lang="en-US" altLang="zh-CN" dirty="0"/>
              <a:t>Each iteration: O(n + b)</a:t>
            </a:r>
          </a:p>
          <a:p>
            <a:pPr lvl="1"/>
            <a:r>
              <a:rPr lang="en-US" altLang="zh-CN" dirty="0"/>
              <a:t>Total: O((</a:t>
            </a:r>
            <a:r>
              <a:rPr lang="en-US" altLang="zh-CN" dirty="0" err="1"/>
              <a:t>n+b</a:t>
            </a:r>
            <a:r>
              <a:rPr lang="en-US" altLang="zh-CN" dirty="0"/>
              <a:t>)*d)</a:t>
            </a:r>
          </a:p>
          <a:p>
            <a:pPr lvl="1"/>
            <a:r>
              <a:rPr lang="en-US" altLang="zh-CN" dirty="0"/>
              <a:t>= O((</a:t>
            </a:r>
            <a:r>
              <a:rPr lang="en-US" altLang="zh-CN" dirty="0" err="1"/>
              <a:t>n+b</a:t>
            </a:r>
            <a:r>
              <a:rPr lang="en-US" altLang="zh-CN" dirty="0"/>
              <a:t>)*</a:t>
            </a:r>
            <a:r>
              <a:rPr lang="en-US" altLang="zh-CN" dirty="0" err="1"/>
              <a:t>log</a:t>
            </a:r>
            <a:r>
              <a:rPr lang="en-US" altLang="zh-CN" baseline="-25000" dirty="0" err="1"/>
              <a:t>b</a:t>
            </a:r>
            <a:r>
              <a:rPr lang="en-US" altLang="zh-CN" dirty="0"/>
              <a:t> k)</a:t>
            </a:r>
          </a:p>
          <a:p>
            <a:pPr lvl="1"/>
            <a:r>
              <a:rPr lang="en-US" altLang="zh-CN" dirty="0"/>
              <a:t>When b = </a:t>
            </a:r>
            <a:r>
              <a:rPr lang="el-GR" altLang="zh-CN" dirty="0"/>
              <a:t>Θ</a:t>
            </a:r>
            <a:r>
              <a:rPr lang="en-US" altLang="zh-CN" dirty="0"/>
              <a:t>(n)</a:t>
            </a:r>
          </a:p>
          <a:p>
            <a:pPr lvl="1"/>
            <a:r>
              <a:rPr lang="en-US" altLang="zh-CN" dirty="0"/>
              <a:t>O(n*</a:t>
            </a:r>
            <a:r>
              <a:rPr lang="en-US" altLang="zh-CN" dirty="0" err="1"/>
              <a:t>log</a:t>
            </a:r>
            <a:r>
              <a:rPr lang="en-US" altLang="zh-CN" baseline="-25000" dirty="0" err="1"/>
              <a:t>n</a:t>
            </a:r>
            <a:r>
              <a:rPr lang="en-US" altLang="zh-CN" dirty="0"/>
              <a:t> k)</a:t>
            </a:r>
          </a:p>
          <a:p>
            <a:pPr lvl="1"/>
            <a:r>
              <a:rPr lang="en-US" altLang="zh-CN" dirty="0"/>
              <a:t>If k = </a:t>
            </a:r>
            <a:r>
              <a:rPr lang="en-US" altLang="zh-CN" dirty="0" err="1"/>
              <a:t>n</a:t>
            </a:r>
            <a:r>
              <a:rPr lang="en-US" altLang="zh-CN" baseline="30000" dirty="0" err="1"/>
              <a:t>c</a:t>
            </a:r>
            <a:r>
              <a:rPr lang="en-US" altLang="zh-CN" dirty="0"/>
              <a:t> then O(</a:t>
            </a:r>
            <a:r>
              <a:rPr lang="en-US" altLang="zh-CN" dirty="0" err="1"/>
              <a:t>nc</a:t>
            </a:r>
            <a:r>
              <a:rPr lang="en-US" altLang="zh-CN" dirty="0"/>
              <a:t>)</a:t>
            </a:r>
            <a:endParaRPr lang="en-US" altLang="zh-CN" baseline="30000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FC3690-6C75-4F4B-904C-1E37FE07F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564" y="2475990"/>
            <a:ext cx="6102436" cy="34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50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BBFF3-9EAA-4A15-A10C-F40AB387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Sorting algorithms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1993C-291D-406F-9BD6-799259E9A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r>
              <a:rPr lang="en-US" altLang="zh-CN" dirty="0"/>
              <a:t>O(n</a:t>
            </a:r>
            <a:r>
              <a:rPr lang="en-US" altLang="zh-CN" baseline="30000" dirty="0"/>
              <a:t>2</a:t>
            </a:r>
            <a:r>
              <a:rPr lang="en-US" altLang="zh-CN" dirty="0"/>
              <a:t>) algorithms</a:t>
            </a:r>
          </a:p>
          <a:p>
            <a:pPr lvl="1"/>
            <a:r>
              <a:rPr lang="en-US" altLang="zh-CN" dirty="0"/>
              <a:t>Selection sort, insertion sort</a:t>
            </a:r>
          </a:p>
          <a:p>
            <a:r>
              <a:rPr lang="en-US" altLang="zh-CN" dirty="0"/>
              <a:t>O(n log n) algorithms</a:t>
            </a:r>
          </a:p>
          <a:p>
            <a:pPr lvl="1"/>
            <a:r>
              <a:rPr lang="en-US" altLang="zh-CN" dirty="0"/>
              <a:t>Heap sort, merge sort, quick sort</a:t>
            </a:r>
          </a:p>
          <a:p>
            <a:r>
              <a:rPr lang="en-US" altLang="zh-CN" dirty="0"/>
              <a:t>Linear time algorithms</a:t>
            </a:r>
          </a:p>
          <a:p>
            <a:pPr lvl="1"/>
            <a:r>
              <a:rPr lang="en-US" altLang="zh-CN" dirty="0"/>
              <a:t>Counting sort, bucket sort, radix sort</a:t>
            </a:r>
          </a:p>
          <a:p>
            <a:r>
              <a:rPr lang="en-US" altLang="zh-CN" dirty="0"/>
              <a:t>Poorest choice of algorithms?</a:t>
            </a:r>
          </a:p>
          <a:p>
            <a:pPr lvl="1"/>
            <a:r>
              <a:rPr lang="en-US" altLang="zh-CN" dirty="0"/>
              <a:t>Selection sort </a:t>
            </a:r>
          </a:p>
          <a:p>
            <a:pPr lvl="1"/>
            <a:r>
              <a:rPr lang="en-US" altLang="zh-CN" dirty="0"/>
              <a:t>Best case O(n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75487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BBFF3-9EAA-4A15-A10C-F40AB387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Sorting algorithms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1993C-291D-406F-9BD6-799259E9A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r>
              <a:rPr lang="en-US" altLang="zh-CN" dirty="0"/>
              <a:t>Insertion sort</a:t>
            </a:r>
          </a:p>
          <a:p>
            <a:pPr lvl="1"/>
            <a:r>
              <a:rPr lang="en-US" altLang="zh-CN" dirty="0"/>
              <a:t>O(n + m), where m is number of inversions</a:t>
            </a:r>
          </a:p>
          <a:p>
            <a:pPr lvl="1"/>
            <a:r>
              <a:rPr lang="en-US" altLang="zh-CN" dirty="0"/>
              <a:t>Good when n is small</a:t>
            </a:r>
          </a:p>
          <a:p>
            <a:pPr lvl="1"/>
            <a:r>
              <a:rPr lang="en-US" altLang="zh-CN" dirty="0"/>
              <a:t>Good when m is small</a:t>
            </a:r>
          </a:p>
          <a:p>
            <a:pPr lvl="1"/>
            <a:r>
              <a:rPr lang="en-US" altLang="zh-CN" dirty="0"/>
              <a:t>O(n</a:t>
            </a:r>
            <a:r>
              <a:rPr lang="en-US" altLang="zh-CN" baseline="30000" dirty="0"/>
              <a:t>2</a:t>
            </a:r>
            <a:r>
              <a:rPr lang="en-US" altLang="zh-CN" dirty="0"/>
              <a:t>) when m is large and n is large</a:t>
            </a:r>
          </a:p>
          <a:p>
            <a:r>
              <a:rPr lang="en-US" altLang="zh-CN" dirty="0"/>
              <a:t>Heap sort</a:t>
            </a:r>
          </a:p>
          <a:p>
            <a:pPr lvl="1"/>
            <a:r>
              <a:rPr lang="en-US" altLang="zh-CN" dirty="0"/>
              <a:t>O(n log n) time worst case</a:t>
            </a:r>
          </a:p>
          <a:p>
            <a:pPr lvl="1"/>
            <a:r>
              <a:rPr lang="en-US" altLang="zh-CN" dirty="0"/>
              <a:t>In-place easy to implement</a:t>
            </a:r>
          </a:p>
          <a:p>
            <a:pPr lvl="1"/>
            <a:r>
              <a:rPr lang="en-US" altLang="zh-CN" dirty="0"/>
              <a:t>Slower than quick sort and merge sort on larger sequences</a:t>
            </a:r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02071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AA880-F3BB-4CC4-962A-C0428094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This lecture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38232B-9D40-4770-B44D-0798F059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Sorting algorithms</a:t>
            </a:r>
          </a:p>
          <a:p>
            <a:pPr lvl="1"/>
            <a:r>
              <a:rPr lang="en-US" altLang="zh-CN" dirty="0"/>
              <a:t>Rearrange a collection of elements so that they are ordered from smallest to largest</a:t>
            </a:r>
          </a:p>
          <a:p>
            <a:pPr lvl="1"/>
            <a:r>
              <a:rPr lang="en-US" altLang="zh-CN" dirty="0"/>
              <a:t>Such an order exists in Python: the &lt; operator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Most important and well studied computing problem</a:t>
            </a:r>
          </a:p>
          <a:p>
            <a:pPr lvl="1"/>
            <a:r>
              <a:rPr lang="en-US" altLang="zh-CN" dirty="0"/>
              <a:t>Data sets are often stored in sorted order to allow for efficient searches</a:t>
            </a:r>
          </a:p>
          <a:p>
            <a:pPr lvl="2"/>
            <a:r>
              <a:rPr lang="en-US" altLang="zh-CN" dirty="0"/>
              <a:t>E.g. binary search algorithm</a:t>
            </a:r>
          </a:p>
          <a:p>
            <a:pPr lvl="1"/>
            <a:r>
              <a:rPr lang="en-US" altLang="zh-CN" dirty="0"/>
              <a:t>Python: built-in support for sorting data</a:t>
            </a:r>
          </a:p>
          <a:p>
            <a:pPr lvl="2"/>
            <a:r>
              <a:rPr lang="en-US" altLang="zh-CN" dirty="0"/>
              <a:t>sort()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55E5FD-F2BC-46AD-9DA5-FD5FBBF45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931" y="3549642"/>
            <a:ext cx="5687219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39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BBFF3-9EAA-4A15-A10C-F40AB387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Sorting algorithms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1993C-291D-406F-9BD6-799259E9A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Quick sort</a:t>
            </a:r>
          </a:p>
          <a:p>
            <a:pPr lvl="1"/>
            <a:r>
              <a:rPr lang="en-US" altLang="zh-CN" dirty="0"/>
              <a:t>Worst case O(n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O (n log n) expected</a:t>
            </a:r>
          </a:p>
          <a:p>
            <a:pPr lvl="1"/>
            <a:r>
              <a:rPr lang="en-US" altLang="zh-CN" dirty="0"/>
              <a:t>Faster than heap sort and merge sort on may tests</a:t>
            </a:r>
          </a:p>
          <a:p>
            <a:pPr lvl="1"/>
            <a:r>
              <a:rPr lang="en-US" altLang="zh-CN" dirty="0"/>
              <a:t>Can be implemented in-place</a:t>
            </a:r>
          </a:p>
          <a:p>
            <a:r>
              <a:rPr lang="en-US" altLang="zh-CN" dirty="0"/>
              <a:t>Merge sort</a:t>
            </a:r>
          </a:p>
          <a:p>
            <a:pPr lvl="1"/>
            <a:r>
              <a:rPr lang="en-US" altLang="zh-CN" dirty="0"/>
              <a:t>O(n log n) worst case</a:t>
            </a:r>
          </a:p>
          <a:p>
            <a:pPr lvl="1"/>
            <a:r>
              <a:rPr lang="en-US" altLang="zh-CN" dirty="0"/>
              <a:t>In-place implementation: difficult</a:t>
            </a:r>
          </a:p>
          <a:p>
            <a:pPr lvl="1"/>
            <a:r>
              <a:rPr lang="en-US" altLang="zh-CN" dirty="0"/>
              <a:t>Hence slower than quick sort</a:t>
            </a:r>
          </a:p>
          <a:p>
            <a:r>
              <a:rPr lang="en-US" altLang="zh-CN" dirty="0"/>
              <a:t>Bucket sort and radix sort</a:t>
            </a:r>
          </a:p>
          <a:p>
            <a:pPr lvl="1"/>
            <a:r>
              <a:rPr lang="en-US" altLang="zh-CN" dirty="0"/>
              <a:t>Limitations: small integer keys, character strings, d-tuples from a discrete range</a:t>
            </a:r>
          </a:p>
          <a:p>
            <a:pPr lvl="1"/>
            <a:r>
              <a:rPr lang="en-US" altLang="zh-CN" dirty="0"/>
              <a:t>O(d(</a:t>
            </a:r>
            <a:r>
              <a:rPr lang="en-US" altLang="zh-CN" dirty="0" err="1"/>
              <a:t>n+N</a:t>
            </a:r>
            <a:r>
              <a:rPr lang="en-US" altLang="zh-CN" dirty="0"/>
              <a:t>) time, in range [0, N-1] 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5592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BBFF3-9EAA-4A15-A10C-F40AB387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Built-in sorting in Python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1993C-291D-406F-9BD6-799259E9A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r>
              <a:rPr lang="en-US" altLang="zh-CN" dirty="0"/>
              <a:t>Sort(): sort a collection of items</a:t>
            </a:r>
          </a:p>
          <a:p>
            <a:pPr lvl="1"/>
            <a:r>
              <a:rPr lang="en-US" altLang="zh-CN" dirty="0"/>
              <a:t>N.B. the items need to be comparable, how do you do this?</a:t>
            </a:r>
          </a:p>
          <a:p>
            <a:r>
              <a:rPr lang="en-US" altLang="zh-CN" dirty="0"/>
              <a:t>Sorted(): return a copy of the collection in sorted order, original collection unchanged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What if you want to sort a collection based on your notion of order?</a:t>
            </a:r>
          </a:p>
          <a:p>
            <a:pPr lvl="1"/>
            <a:r>
              <a:rPr lang="en-US" altLang="zh-CN" dirty="0"/>
              <a:t>E.g. sort by the length of a string?</a:t>
            </a:r>
          </a:p>
          <a:p>
            <a:pPr lvl="1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4C537D-1F3E-4982-8E61-BC2940DE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501" y="3737672"/>
            <a:ext cx="6458851" cy="3524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FC38E7-EB39-4233-BB63-B036A673A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496" y="4332548"/>
            <a:ext cx="5611008" cy="4096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7902BD-629B-447C-970D-26BA64BB9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01" y="5847158"/>
            <a:ext cx="5534797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82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BBFF3-9EAA-4A15-A10C-F40AB387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Built-in sorting in Python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1993C-291D-406F-9BD6-799259E9A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3780347" cy="402412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Decorate-sort-undecorate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each element be replaced by a ‘decorated’ version that includes the result of the key function applied to the element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Collection is sorted based on the order of the keys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Decorated elements are replaced by the original elements</a:t>
            </a:r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51E91D-5778-432C-A033-CA635DB1F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122" y="1830776"/>
            <a:ext cx="5029902" cy="22386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425230-033A-402A-A479-8FB4E4933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147" y="4206622"/>
            <a:ext cx="7725853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02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BBFF3-9EAA-4A15-A10C-F40AB387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1993C-291D-406F-9BD6-799259E9A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Identifying a single element in terms of its rank relative to the sorted order of the entire collection</a:t>
            </a:r>
          </a:p>
          <a:p>
            <a:pPr lvl="1"/>
            <a:r>
              <a:rPr lang="en-US" altLang="zh-CN" dirty="0"/>
              <a:t>E.g. median, percentile</a:t>
            </a:r>
          </a:p>
          <a:p>
            <a:r>
              <a:rPr lang="en-US" altLang="zh-CN" dirty="0"/>
              <a:t>Selection problem</a:t>
            </a:r>
          </a:p>
          <a:p>
            <a:pPr lvl="1"/>
            <a:r>
              <a:rPr lang="en-US" altLang="zh-CN" dirty="0"/>
              <a:t>General order-statistic problem</a:t>
            </a:r>
          </a:p>
          <a:p>
            <a:pPr lvl="1"/>
            <a:r>
              <a:rPr lang="en-US" altLang="zh-CN" dirty="0"/>
              <a:t>Selecting the k</a:t>
            </a:r>
            <a:r>
              <a:rPr lang="en-US" altLang="zh-CN" baseline="30000" dirty="0"/>
              <a:t>th</a:t>
            </a:r>
            <a:r>
              <a:rPr lang="en-US" altLang="zh-CN" dirty="0"/>
              <a:t> smallest element from an unsorted collection of n comparable elements</a:t>
            </a:r>
          </a:p>
          <a:p>
            <a:r>
              <a:rPr lang="en-US" altLang="zh-CN" dirty="0"/>
              <a:t>Approach</a:t>
            </a:r>
          </a:p>
          <a:p>
            <a:pPr lvl="1"/>
            <a:r>
              <a:rPr lang="en-US" altLang="zh-CN" dirty="0"/>
              <a:t>Sorting the collection: O(n log n)</a:t>
            </a:r>
          </a:p>
          <a:p>
            <a:pPr lvl="1"/>
            <a:r>
              <a:rPr lang="en-US" altLang="zh-CN" dirty="0"/>
              <a:t>What if k = 1, or k = n?</a:t>
            </a:r>
          </a:p>
          <a:p>
            <a:pPr lvl="2"/>
            <a:r>
              <a:rPr lang="en-US" altLang="zh-CN" dirty="0"/>
              <a:t>That requires only O(n) time</a:t>
            </a:r>
          </a:p>
          <a:p>
            <a:pPr lvl="1"/>
            <a:r>
              <a:rPr lang="en-US" altLang="zh-CN" dirty="0"/>
              <a:t>Question: achieve an O(n) time for all values of k</a:t>
            </a:r>
          </a:p>
        </p:txBody>
      </p:sp>
    </p:spTree>
    <p:extLst>
      <p:ext uri="{BB962C8B-B14F-4D97-AF65-F5344CB8AC3E}">
        <p14:creationId xmlns:p14="http://schemas.microsoft.com/office/powerpoint/2010/main" val="2974357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BBFF3-9EAA-4A15-A10C-F40AB387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1993C-291D-406F-9BD6-799259E9A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410200" cy="402412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Prune and search</a:t>
            </a:r>
          </a:p>
          <a:p>
            <a:pPr lvl="1"/>
            <a:r>
              <a:rPr lang="en-US" altLang="zh-CN" dirty="0"/>
              <a:t>Prune away a fraction of the n objects</a:t>
            </a:r>
          </a:p>
          <a:p>
            <a:pPr lvl="1"/>
            <a:r>
              <a:rPr lang="en-US" altLang="zh-CN" dirty="0"/>
              <a:t>Solve the smaller problem recursively</a:t>
            </a:r>
          </a:p>
          <a:p>
            <a:r>
              <a:rPr lang="en-US" altLang="zh-CN" dirty="0"/>
              <a:t>Problem size -&gt; defined constant-sized collection of objects</a:t>
            </a:r>
          </a:p>
          <a:p>
            <a:pPr lvl="1"/>
            <a:r>
              <a:rPr lang="en-US" altLang="zh-CN" dirty="0"/>
              <a:t>Apply brute-force</a:t>
            </a:r>
          </a:p>
          <a:p>
            <a:r>
              <a:rPr lang="en-US" altLang="zh-CN" dirty="0"/>
              <a:t>Binary search: “prune” by comparison</a:t>
            </a:r>
          </a:p>
          <a:p>
            <a:r>
              <a:rPr lang="en-US" altLang="zh-CN" dirty="0" err="1"/>
              <a:t>Randomised</a:t>
            </a:r>
            <a:r>
              <a:rPr lang="en-US" altLang="zh-CN" dirty="0"/>
              <a:t> quick-select</a:t>
            </a:r>
          </a:p>
          <a:p>
            <a:pPr lvl="1"/>
            <a:r>
              <a:rPr lang="en-US" altLang="zh-CN" dirty="0"/>
              <a:t>O(n) expected time</a:t>
            </a:r>
          </a:p>
          <a:p>
            <a:pPr lvl="1"/>
            <a:r>
              <a:rPr lang="en-US" altLang="zh-CN" dirty="0"/>
              <a:t>O(n</a:t>
            </a:r>
            <a:r>
              <a:rPr lang="en-US" altLang="zh-CN" baseline="30000" dirty="0"/>
              <a:t>2</a:t>
            </a:r>
            <a:r>
              <a:rPr lang="en-US" altLang="zh-CN" dirty="0"/>
              <a:t>) worst case </a:t>
            </a:r>
          </a:p>
          <a:p>
            <a:pPr lvl="1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ADCC6C-DE3D-41A7-A9E4-21CCD4BC9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226" y="2194560"/>
            <a:ext cx="749722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87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ECEAA-FB58-CF44-801B-533205EC4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F755B-CC70-4140-90F1-37E9A5BCB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/>
              <a:t>See </a:t>
            </a:r>
            <a:r>
              <a:rPr lang="en-US" dirty="0"/>
              <a:t>you in the </a:t>
            </a:r>
            <a:r>
              <a:rPr lang="en-US"/>
              <a:t>next session!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191433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AA880-F3BB-4CC4-962A-C0428094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Insertion Sort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38232B-9D40-4770-B44D-0798F059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Insertion sort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50AED3-B9A7-4BA1-B3ED-A81A9585D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73" y="2994320"/>
            <a:ext cx="9967894" cy="32243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E18EC6-B243-4F9A-981D-AEB1C9518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564" y="2484245"/>
            <a:ext cx="6816436" cy="424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58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AA880-F3BB-4CC4-962A-C0428094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Selection Sort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38232B-9D40-4770-B44D-0798F059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Selection sort</a:t>
            </a:r>
          </a:p>
          <a:p>
            <a:r>
              <a:rPr lang="en-US" altLang="zh-CN" dirty="0"/>
              <a:t>We have seen this</a:t>
            </a:r>
          </a:p>
          <a:p>
            <a:pPr lvl="1"/>
            <a:r>
              <a:rPr lang="en-US" altLang="zh-CN" dirty="0"/>
              <a:t>In Priority Queue</a:t>
            </a:r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89BDFC-85EC-41CC-9BA4-BCF471440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225" y="1780796"/>
            <a:ext cx="7724775" cy="2362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69340EC-1C93-4DF5-B4EF-C6CB343FA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949" y="4142996"/>
            <a:ext cx="5391902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42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with a priority queue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FDD49-76D8-A448-BAB6-34FA3E8D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r>
              <a:rPr lang="en-US" dirty="0"/>
              <a:t>Priority queue ADT: any type of object can be used as a key, as long as they can be compared with the comparison operator &lt;</a:t>
            </a:r>
          </a:p>
          <a:p>
            <a:r>
              <a:rPr lang="en-US" dirty="0"/>
              <a:t>Comparison operators need to be irreflexive and transitive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priority queue to sort a collection C of comparable elements. </a:t>
            </a:r>
          </a:p>
          <a:p>
            <a:r>
              <a:rPr lang="en-US" dirty="0"/>
              <a:t>Insert all elements into an empty priority queue, and call </a:t>
            </a:r>
            <a:r>
              <a:rPr lang="en-US" dirty="0" err="1"/>
              <a:t>remove_min</a:t>
            </a:r>
            <a:r>
              <a:rPr lang="en-US" dirty="0"/>
              <a:t> to get an increasing order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034020-E983-44B5-B20B-B9FD5CD0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928" y="3429000"/>
            <a:ext cx="6664143" cy="712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53BEB2-0926-4A1E-A57F-144C66BA3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61" y="3408963"/>
            <a:ext cx="6887536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9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DA4-A790-FA47-A776-F419EA2F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with a priority queue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FDD49-76D8-A448-BAB6-34FA3E8D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r>
              <a:rPr lang="en-US" dirty="0" err="1"/>
              <a:t>pq_sort</a:t>
            </a:r>
            <a:r>
              <a:rPr lang="en-US" dirty="0"/>
              <a:t>(): works OK, but its complexity?</a:t>
            </a:r>
          </a:p>
          <a:p>
            <a:r>
              <a:rPr lang="en-US" dirty="0"/>
              <a:t>Depends on add() and </a:t>
            </a:r>
            <a:r>
              <a:rPr lang="en-US" dirty="0" err="1"/>
              <a:t>remove_min</a:t>
            </a:r>
            <a:r>
              <a:rPr lang="en-US" dirty="0"/>
              <a:t>()</a:t>
            </a:r>
          </a:p>
          <a:p>
            <a:r>
              <a:rPr lang="en-US" dirty="0"/>
              <a:t>Selection-Sort: implement P with an unsorted list</a:t>
            </a:r>
          </a:p>
          <a:p>
            <a:pPr lvl="1"/>
            <a:r>
              <a:rPr lang="en-US" dirty="0"/>
              <a:t>add() takes O(n) time in total since it is O(1) for add()</a:t>
            </a:r>
          </a:p>
          <a:p>
            <a:pPr lvl="1"/>
            <a:r>
              <a:rPr lang="en-US" dirty="0" err="1"/>
              <a:t>remove_min</a:t>
            </a:r>
            <a:r>
              <a:rPr lang="en-US" dirty="0"/>
              <a:t>(): selecting element to dequeue()</a:t>
            </a:r>
          </a:p>
          <a:p>
            <a:pPr lvl="1"/>
            <a:r>
              <a:rPr lang="en-US" dirty="0"/>
              <a:t>Total running time: O(n + (n-1) + (n-2) + … + 1) = </a:t>
            </a:r>
            <a:r>
              <a:rPr lang="en-US" altLang="zh-CN" dirty="0"/>
              <a:t>O(n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</a:p>
          <a:p>
            <a:r>
              <a:rPr lang="en-US" dirty="0"/>
              <a:t>Insertion-Sort: implement P with a sorted list</a:t>
            </a:r>
          </a:p>
          <a:p>
            <a:pPr lvl="1"/>
            <a:r>
              <a:rPr lang="en-US" dirty="0" err="1"/>
              <a:t>remove_min</a:t>
            </a:r>
            <a:r>
              <a:rPr lang="en-US" dirty="0"/>
              <a:t>() takes O(n) time in total since it is O(1) for each </a:t>
            </a:r>
            <a:r>
              <a:rPr lang="en-US" dirty="0" err="1"/>
              <a:t>remove_min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add(): finding the proper place to add takes O(n</a:t>
            </a:r>
            <a:r>
              <a:rPr lang="en-US" baseline="30000" dirty="0"/>
              <a:t>2</a:t>
            </a:r>
            <a:r>
              <a:rPr lang="en-US" dirty="0"/>
              <a:t>) time in total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146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AA880-F3BB-4CC4-962A-C0428094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Bubble sort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38232B-9D40-4770-B44D-0798F059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Bubble sort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2C5982-2FA7-4D4F-A0AA-47DBB4444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50" y="2194560"/>
            <a:ext cx="7867650" cy="24479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0DE7631-DFBE-4A54-9846-ABB6ADD9F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350" y="4850684"/>
            <a:ext cx="5191850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4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AA880-F3BB-4CC4-962A-C0428094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Heap sort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38232B-9D40-4770-B44D-0798F059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Heap sort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97F76D-E4E7-4769-9852-EADC246CC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74" y="2403998"/>
            <a:ext cx="5999452" cy="39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5151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{2917B064-482E-6243-A8BD-B90913CCCAB4}tf10001079</Template>
  <TotalTime>12718</TotalTime>
  <Words>2089</Words>
  <Application>Microsoft Office PowerPoint</Application>
  <PresentationFormat>宽屏</PresentationFormat>
  <Paragraphs>284</Paragraphs>
  <Slides>35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等线</vt:lpstr>
      <vt:lpstr>宋体</vt:lpstr>
      <vt:lpstr>Arial</vt:lpstr>
      <vt:lpstr>Calibri</vt:lpstr>
      <vt:lpstr>Century Gothic</vt:lpstr>
      <vt:lpstr>Vapor Trail</vt:lpstr>
      <vt:lpstr>Sorting and selection</vt:lpstr>
      <vt:lpstr>Previously on  DS&amp;A</vt:lpstr>
      <vt:lpstr>This lecture</vt:lpstr>
      <vt:lpstr>Insertion Sort</vt:lpstr>
      <vt:lpstr>Selection Sort</vt:lpstr>
      <vt:lpstr>Sorting with a priority queue</vt:lpstr>
      <vt:lpstr>Sorting with a priority queue</vt:lpstr>
      <vt:lpstr>Bubble sort</vt:lpstr>
      <vt:lpstr>Heap sort</vt:lpstr>
      <vt:lpstr>HEAP（堆）</vt:lpstr>
      <vt:lpstr>Heap sort</vt:lpstr>
      <vt:lpstr>Merge Sort</vt:lpstr>
      <vt:lpstr>Merge Sort</vt:lpstr>
      <vt:lpstr>Merge Sort</vt:lpstr>
      <vt:lpstr>Merge Sort</vt:lpstr>
      <vt:lpstr>Merge sort</vt:lpstr>
      <vt:lpstr>Quick Sort</vt:lpstr>
      <vt:lpstr>Quick Sort</vt:lpstr>
      <vt:lpstr>Sorting</vt:lpstr>
      <vt:lpstr>Decision tree</vt:lpstr>
      <vt:lpstr>Search lower bound</vt:lpstr>
      <vt:lpstr>Sorting lower bound</vt:lpstr>
      <vt:lpstr>Linear time sorting</vt:lpstr>
      <vt:lpstr>Linear time sorting</vt:lpstr>
      <vt:lpstr>Linear time sorting</vt:lpstr>
      <vt:lpstr>Linear time sorting</vt:lpstr>
      <vt:lpstr>Linear time sorting</vt:lpstr>
      <vt:lpstr>Sorting algorithms</vt:lpstr>
      <vt:lpstr>Sorting algorithms</vt:lpstr>
      <vt:lpstr>Sorting algorithms</vt:lpstr>
      <vt:lpstr>Built-in sorting in Python</vt:lpstr>
      <vt:lpstr>Built-in sorting in Python</vt:lpstr>
      <vt:lpstr>selection</vt:lpstr>
      <vt:lpstr>selection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and Algorithms  (maybe in Python)</dc:title>
  <dc:creator>Ran Wei</dc:creator>
  <cp:lastModifiedBy>Will</cp:lastModifiedBy>
  <cp:revision>874</cp:revision>
  <dcterms:created xsi:type="dcterms:W3CDTF">2021-02-27T08:05:06Z</dcterms:created>
  <dcterms:modified xsi:type="dcterms:W3CDTF">2021-06-02T22:33:56Z</dcterms:modified>
</cp:coreProperties>
</file>